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08" r:id="rId2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99" Type="http://schemas.openxmlformats.org/officeDocument/2006/relationships/slide" Target="slides/slide18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56.xml"/></Relationships>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a:extLst>
              <a:ext uri="{FF2B5EF4-FFF2-40B4-BE49-F238E27FC236}">
                <a16:creationId xmlns:a16="http://schemas.microsoft.com/office/drawing/2014/main" id="{B5D4FD42-CCF0-9FF0-B6C6-523C0A28A92D}"/>
              </a:ext>
            </a:extLst>
          </p:cNvPr>
          <p:cNvSpPr>
            <a:spLocks noGrp="1" noChangeArrowheads="1"/>
          </p:cNvSpPr>
          <p:nvPr>
            <p:ph type="title"/>
          </p:nvPr>
        </p:nvSpPr>
        <p:spPr>
          <a:xfrm>
            <a:off x="179388" y="115888"/>
            <a:ext cx="8713787" cy="1009650"/>
          </a:xfrm>
        </p:spPr>
        <p:txBody>
          <a:bodyPr/>
          <a:lstStyle/>
          <a:p>
            <a:r>
              <a:rPr lang="en-US" altLang="zh-CN">
                <a:ea typeface="宋体" panose="02010600030101010101" pitchFamily="2" charset="-122"/>
              </a:rPr>
              <a:t>Australian Partnership for</a:t>
            </a:r>
            <a:br>
              <a:rPr lang="en-US" altLang="zh-CN">
                <a:ea typeface="宋体" panose="02010600030101010101" pitchFamily="2" charset="-122"/>
              </a:rPr>
            </a:br>
            <a:r>
              <a:rPr lang="en-US" altLang="zh-CN">
                <a:ea typeface="宋体" panose="02010600030101010101" pitchFamily="2" charset="-122"/>
              </a:rPr>
              <a:t>Advanced Computing</a:t>
            </a:r>
          </a:p>
        </p:txBody>
      </p:sp>
      <p:sp>
        <p:nvSpPr>
          <p:cNvPr id="419843" name="Rectangle 3">
            <a:extLst>
              <a:ext uri="{FF2B5EF4-FFF2-40B4-BE49-F238E27FC236}">
                <a16:creationId xmlns:a16="http://schemas.microsoft.com/office/drawing/2014/main" id="{F69C5B41-779A-4A35-C756-A35DD83BA55E}"/>
              </a:ext>
            </a:extLst>
          </p:cNvPr>
          <p:cNvSpPr>
            <a:spLocks noGrp="1" noChangeArrowheads="1"/>
          </p:cNvSpPr>
          <p:nvPr>
            <p:ph type="body" sz="half" idx="1"/>
          </p:nvPr>
        </p:nvSpPr>
        <p:spPr>
          <a:xfrm>
            <a:off x="755650" y="3141663"/>
            <a:ext cx="7559675" cy="3338512"/>
          </a:xfrm>
          <a:ln/>
          <a:extLst>
            <a:ext uri="{91240B29-F687-4F45-9708-019B960494DF}">
              <a14:hiddenLine xmlns:a14="http://schemas.microsoft.com/office/drawing/2010/main" w="9525">
                <a:solidFill>
                  <a:srgbClr val="CC0066"/>
                </a:solidFill>
                <a:miter lim="800000"/>
                <a:headEnd/>
                <a:tailEnd/>
              </a14:hiddenLine>
            </a:ext>
          </a:extLst>
        </p:spPr>
        <p:txBody>
          <a:bodyPr/>
          <a:lstStyle/>
          <a:p>
            <a:pPr>
              <a:lnSpc>
                <a:spcPct val="80000"/>
              </a:lnSpc>
              <a:buFontTx/>
              <a:buNone/>
            </a:pPr>
            <a:r>
              <a:rPr lang="en-US" altLang="zh-CN" sz="1800">
                <a:ea typeface="宋体" panose="02010600030101010101" pitchFamily="2" charset="-122"/>
              </a:rPr>
              <a:t>Partners:</a:t>
            </a:r>
          </a:p>
          <a:p>
            <a:pPr>
              <a:lnSpc>
                <a:spcPct val="80000"/>
              </a:lnSpc>
            </a:pPr>
            <a:r>
              <a:rPr lang="en-US" altLang="zh-CN" sz="1800">
                <a:ea typeface="宋体" panose="02010600030101010101" pitchFamily="2" charset="-122"/>
              </a:rPr>
              <a:t>Australian Centre for Advanced Computing and Communications (ac3) in </a:t>
            </a:r>
            <a:r>
              <a:rPr lang="en-US" altLang="zh-CN" sz="1800">
                <a:solidFill>
                  <a:srgbClr val="CC0000"/>
                </a:solidFill>
                <a:ea typeface="宋体" panose="02010600030101010101" pitchFamily="2" charset="-122"/>
              </a:rPr>
              <a:t>NSW</a:t>
            </a:r>
          </a:p>
          <a:p>
            <a:pPr>
              <a:lnSpc>
                <a:spcPct val="80000"/>
              </a:lnSpc>
            </a:pPr>
            <a:r>
              <a:rPr lang="en-US" altLang="zh-CN" sz="1800">
                <a:solidFill>
                  <a:srgbClr val="CC0000"/>
                </a:solidFill>
                <a:ea typeface="宋体" panose="02010600030101010101" pitchFamily="2" charset="-122"/>
              </a:rPr>
              <a:t>CSIRO</a:t>
            </a:r>
          </a:p>
          <a:p>
            <a:pPr>
              <a:lnSpc>
                <a:spcPct val="80000"/>
              </a:lnSpc>
            </a:pPr>
            <a:r>
              <a:rPr lang="en-US" altLang="zh-CN" sz="1800">
                <a:ea typeface="宋体" panose="02010600030101010101" pitchFamily="2" charset="-122"/>
              </a:rPr>
              <a:t>iVEC, The Hub of Advanced Computing in </a:t>
            </a:r>
            <a:r>
              <a:rPr lang="en-US" altLang="zh-CN" sz="1800">
                <a:solidFill>
                  <a:srgbClr val="CC0000"/>
                </a:solidFill>
                <a:ea typeface="宋体" panose="02010600030101010101" pitchFamily="2" charset="-122"/>
              </a:rPr>
              <a:t>Western Australia </a:t>
            </a:r>
          </a:p>
          <a:p>
            <a:pPr>
              <a:lnSpc>
                <a:spcPct val="80000"/>
              </a:lnSpc>
            </a:pPr>
            <a:r>
              <a:rPr lang="en-US" altLang="zh-CN" sz="1800">
                <a:solidFill>
                  <a:srgbClr val="CC0000"/>
                </a:solidFill>
                <a:ea typeface="宋体" panose="02010600030101010101" pitchFamily="2" charset="-122"/>
              </a:rPr>
              <a:t>Queensland </a:t>
            </a:r>
            <a:r>
              <a:rPr lang="en-US" altLang="zh-CN" sz="1800">
                <a:ea typeface="宋体" panose="02010600030101010101" pitchFamily="2" charset="-122"/>
              </a:rPr>
              <a:t>Cyber Infrastructure Foundation (QCIF)</a:t>
            </a:r>
            <a:endParaRPr lang="en-US" altLang="zh-CN" sz="1800">
              <a:solidFill>
                <a:srgbClr val="CC0000"/>
              </a:solidFill>
              <a:ea typeface="宋体" panose="02010600030101010101" pitchFamily="2" charset="-122"/>
            </a:endParaRPr>
          </a:p>
          <a:p>
            <a:pPr>
              <a:lnSpc>
                <a:spcPct val="80000"/>
              </a:lnSpc>
            </a:pPr>
            <a:r>
              <a:rPr lang="en-US" altLang="zh-CN" sz="1800">
                <a:solidFill>
                  <a:srgbClr val="CC0000"/>
                </a:solidFill>
                <a:ea typeface="宋体" panose="02010600030101010101" pitchFamily="2" charset="-122"/>
              </a:rPr>
              <a:t>South Australian</a:t>
            </a:r>
            <a:r>
              <a:rPr lang="en-US" altLang="zh-CN" sz="1800">
                <a:ea typeface="宋体" panose="02010600030101010101" pitchFamily="2" charset="-122"/>
              </a:rPr>
              <a:t> Partnership for Advanced Computing (SAPAC) </a:t>
            </a:r>
          </a:p>
          <a:p>
            <a:pPr>
              <a:lnSpc>
                <a:spcPct val="80000"/>
              </a:lnSpc>
            </a:pPr>
            <a:r>
              <a:rPr lang="en-US" altLang="zh-CN" sz="1800">
                <a:ea typeface="宋体" panose="02010600030101010101" pitchFamily="2" charset="-122"/>
              </a:rPr>
              <a:t>The Australian National University (ANU)</a:t>
            </a:r>
          </a:p>
          <a:p>
            <a:pPr>
              <a:lnSpc>
                <a:spcPct val="80000"/>
              </a:lnSpc>
            </a:pPr>
            <a:r>
              <a:rPr lang="en-US" altLang="zh-CN" sz="1800">
                <a:ea typeface="宋体" panose="02010600030101010101" pitchFamily="2" charset="-122"/>
              </a:rPr>
              <a:t>The University of </a:t>
            </a:r>
            <a:r>
              <a:rPr lang="en-US" altLang="zh-CN" sz="1800">
                <a:solidFill>
                  <a:srgbClr val="CC0000"/>
                </a:solidFill>
                <a:ea typeface="宋体" panose="02010600030101010101" pitchFamily="2" charset="-122"/>
              </a:rPr>
              <a:t>Tasmania</a:t>
            </a:r>
            <a:r>
              <a:rPr lang="en-US" altLang="zh-CN" sz="1800">
                <a:ea typeface="宋体" panose="02010600030101010101" pitchFamily="2" charset="-122"/>
              </a:rPr>
              <a:t> (TPAC)</a:t>
            </a:r>
          </a:p>
          <a:p>
            <a:pPr>
              <a:lnSpc>
                <a:spcPct val="80000"/>
              </a:lnSpc>
            </a:pPr>
            <a:r>
              <a:rPr lang="en-US" altLang="zh-CN" sz="1800">
                <a:solidFill>
                  <a:srgbClr val="CC0000"/>
                </a:solidFill>
                <a:ea typeface="宋体" panose="02010600030101010101" pitchFamily="2" charset="-122"/>
              </a:rPr>
              <a:t>Victorian</a:t>
            </a:r>
            <a:r>
              <a:rPr lang="en-US" altLang="zh-CN" sz="1800">
                <a:ea typeface="宋体" panose="02010600030101010101" pitchFamily="2" charset="-122"/>
              </a:rPr>
              <a:t> Partnership for Advanced Computing (VPAC)</a:t>
            </a:r>
          </a:p>
          <a:p>
            <a:pPr>
              <a:lnSpc>
                <a:spcPct val="80000"/>
              </a:lnSpc>
              <a:buFontTx/>
              <a:buNone/>
            </a:pPr>
            <a:endParaRPr lang="en-US" altLang="zh-CN" sz="1800">
              <a:ea typeface="宋体" panose="02010600030101010101" pitchFamily="2" charset="-122"/>
            </a:endParaRPr>
          </a:p>
          <a:p>
            <a:pPr>
              <a:lnSpc>
                <a:spcPct val="80000"/>
              </a:lnSpc>
              <a:buFontTx/>
              <a:buNone/>
            </a:pPr>
            <a:r>
              <a:rPr lang="en-US" altLang="zh-CN" sz="1800">
                <a:ea typeface="宋体" panose="02010600030101010101" pitchFamily="2" charset="-122"/>
              </a:rPr>
              <a:t>4500 CPUs, 3PB storage</a:t>
            </a:r>
          </a:p>
        </p:txBody>
      </p:sp>
      <p:sp>
        <p:nvSpPr>
          <p:cNvPr id="419844" name="Text Box 4">
            <a:extLst>
              <a:ext uri="{FF2B5EF4-FFF2-40B4-BE49-F238E27FC236}">
                <a16:creationId xmlns:a16="http://schemas.microsoft.com/office/drawing/2014/main" id="{ACB6C056-D5D9-BCE4-D8F9-669E7C6F3F62}"/>
              </a:ext>
            </a:extLst>
          </p:cNvPr>
          <p:cNvSpPr txBox="1">
            <a:spLocks noChangeArrowheads="1"/>
          </p:cNvSpPr>
          <p:nvPr/>
        </p:nvSpPr>
        <p:spPr bwMode="auto">
          <a:xfrm>
            <a:off x="827088" y="1557338"/>
            <a:ext cx="7205662"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“providing national advanced computing,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data management and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grid services for eResearch”</a:t>
            </a: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